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58" r:id="rId5"/>
    <p:sldId id="259" r:id="rId6"/>
    <p:sldId id="261" r:id="rId7"/>
    <p:sldId id="260" r:id="rId8"/>
    <p:sldId id="263" r:id="rId9"/>
    <p:sldId id="262" r:id="rId10"/>
    <p:sldId id="268" r:id="rId11"/>
    <p:sldId id="265" r:id="rId12"/>
    <p:sldId id="266" r:id="rId13"/>
    <p:sldId id="267" r:id="rId14"/>
    <p:sldId id="269" r:id="rId15"/>
    <p:sldId id="270" r:id="rId16"/>
    <p:sldId id="271" r:id="rId17"/>
    <p:sldId id="27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43709-876F-F04B-92F6-990D1BEB1A8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6CFA8C7-8BA9-594C-B46B-A3848D461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AC60741-770B-4641-BCD7-BB6CEC546A0F}"/>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61ED9CDF-6F0C-4340-AC85-2F5105635C6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8B19B9-BD42-204E-B152-0453E3496FEC}"/>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337006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AD1C2-2B96-EE42-A210-48401768898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2450ADC-CE27-E84C-9502-D280E7421E8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1CD8D3B-6909-454B-82E2-C832FC246FFF}"/>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D014D4FA-FF75-F141-B6AE-8538BD5FCC1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02547D7-AE8F-F94E-8FFC-DA8FC2C6E0B6}"/>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203314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F15913-D68A-C849-A33F-3B5140E5A8C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B1CAE24-3AE1-1449-92F5-35B3BC69851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1108FB6-1DFD-084D-AC66-AFF9938F5AE5}"/>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CB8A9C4D-02BA-1047-B8CF-8A00B901079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0BE3F29-5F0B-E246-A041-06C42B16FFD8}"/>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43900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9DF47-AC0F-5B42-95DD-A66EF9DFBB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16A98D-9BE6-2947-8F83-4C442153102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EEC3268-21D9-AE46-831F-D9833F2E53A3}"/>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80DF2D85-CCFD-7E44-B621-29376613F19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37AF070-8911-9347-B9C0-054B773F27D4}"/>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422766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55AE4-C310-474D-AE79-23E838DEA9F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F7BAAD9-8E95-924B-8709-6402ECE65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29E0218-6D47-984E-8A20-EA5CD95697EB}"/>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CB71EC0A-3ADA-6F4F-B676-FAA875031C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A604D9E-A48F-A34C-9C45-EE565B095853}"/>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326431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85F1F-8D52-014F-A8E3-9D38D360A6F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629474C-0514-6546-9477-B5D2D223446A}"/>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310AD63-4EC5-E64D-9405-0CACCEE2D92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CDC1587-ABB3-CA49-85BC-FA2543B2C934}"/>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2F1BCB89-9EF2-4048-A891-AE80DDCDD7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FAA89DD-2C0F-534C-94EA-4383B5E79EEA}"/>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4279992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8680D-D1DB-4D49-8396-F31D220E232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A1EC1BA-20E3-3F45-895D-AEF25BC36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5CF4E05-1A83-E945-A6A5-BE34BFDF3F2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2A098BD-210A-1F47-BE30-5CDB17F9F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EEA7F98-CBE2-754A-8433-7A73FD91325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671D019-E4AF-894F-85ED-C7BFC71447B3}"/>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8" name="页脚占位符 7">
            <a:extLst>
              <a:ext uri="{FF2B5EF4-FFF2-40B4-BE49-F238E27FC236}">
                <a16:creationId xmlns:a16="http://schemas.microsoft.com/office/drawing/2014/main" id="{A0F13381-9ECA-FD4F-8F78-8A5714B68E0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8363C3A-38BD-B54E-98CB-A96FA77B8CD9}"/>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373231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EE312-33E3-3841-9A00-D811234C247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34CE73A-9B79-B74A-AA51-64F38441C098}"/>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4" name="页脚占位符 3">
            <a:extLst>
              <a:ext uri="{FF2B5EF4-FFF2-40B4-BE49-F238E27FC236}">
                <a16:creationId xmlns:a16="http://schemas.microsoft.com/office/drawing/2014/main" id="{C6C9BD46-CB23-DA43-816D-7DCF8D50144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3D2A17-A5DF-8F43-9515-C38AFA144E26}"/>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167445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0591DF-988B-FF4E-B53B-9C2E4242D06A}"/>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3" name="页脚占位符 2">
            <a:extLst>
              <a:ext uri="{FF2B5EF4-FFF2-40B4-BE49-F238E27FC236}">
                <a16:creationId xmlns:a16="http://schemas.microsoft.com/office/drawing/2014/main" id="{78F93D2F-9FDB-CC47-A8A9-1FDFBA27751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11E5C43-8BC4-A243-8A05-13ED4FCDAB93}"/>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347756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F4113-F81F-6041-BF59-4FCAE6DD90A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CCD8974-D9FA-FC46-A4CD-3CAC381B9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E93FC51-9D26-A34E-804E-A6D4F0BB5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D5753AC-E0AC-8845-839E-2F50CF602C0A}"/>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1BEB5C2A-FDEC-6E4B-A403-E7A4714FCB5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4FCCF53-59FB-4A4A-A11A-8DF69E690EEB}"/>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109470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EB84D-B576-1C4F-9F0A-E486B1CBBFF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676A097-0E7A-894C-BC3A-395B5049F9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D6BBAE7-DC58-B04C-8F50-C217AFEC7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AB2EFEE-792F-7B46-89A9-968E3BBDBFBD}"/>
              </a:ext>
            </a:extLst>
          </p:cNvPr>
          <p:cNvSpPr>
            <a:spLocks noGrp="1"/>
          </p:cNvSpPr>
          <p:nvPr>
            <p:ph type="dt" sz="half" idx="10"/>
          </p:nvPr>
        </p:nvSpPr>
        <p:spPr/>
        <p:txBody>
          <a:bodyPr/>
          <a:lstStyle/>
          <a:p>
            <a:fld id="{CB7968EA-7A79-E04D-A4A8-C03F0F6C1C0B}"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29C0B898-7180-A145-8B71-95834A30AF3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AF9952-7572-4247-8A70-328309353CD2}"/>
              </a:ext>
            </a:extLst>
          </p:cNvPr>
          <p:cNvSpPr>
            <a:spLocks noGrp="1"/>
          </p:cNvSpPr>
          <p:nvPr>
            <p:ph type="sldNum" sz="quarter" idx="12"/>
          </p:nvPr>
        </p:nvSpPr>
        <p:spPr/>
        <p:txBody>
          <a:body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309112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E9EDD6-274F-934F-B39E-1E39E5822B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E4662E4-85BC-294E-B8F8-3258AD2FC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0A21835-37E4-B54F-8A4F-3F3E3796E0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968EA-7A79-E04D-A4A8-C03F0F6C1C0B}"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CF6CEE9A-C1AA-6F45-97B2-3E0058481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3E68C84-7B36-B34D-96B8-BB7412BE1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453D4-002C-4D4D-AD7E-59D9DF8B917C}" type="slidenum">
              <a:rPr kumimoji="1" lang="zh-CN" altLang="en-US" smtClean="0"/>
              <a:t>‹#›</a:t>
            </a:fld>
            <a:endParaRPr kumimoji="1" lang="zh-CN" altLang="en-US"/>
          </a:p>
        </p:txBody>
      </p:sp>
    </p:spTree>
    <p:extLst>
      <p:ext uri="{BB962C8B-B14F-4D97-AF65-F5344CB8AC3E}">
        <p14:creationId xmlns:p14="http://schemas.microsoft.com/office/powerpoint/2010/main" val="1065552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995B9F-27C8-2543-87DB-F7A5AF564250}"/>
              </a:ext>
            </a:extLst>
          </p:cNvPr>
          <p:cNvPicPr>
            <a:picLocks noChangeAspect="1"/>
          </p:cNvPicPr>
          <p:nvPr/>
        </p:nvPicPr>
        <p:blipFill>
          <a:blip r:embed="rId2"/>
          <a:stretch>
            <a:fillRect/>
          </a:stretch>
        </p:blipFill>
        <p:spPr>
          <a:xfrm>
            <a:off x="1784260" y="2095750"/>
            <a:ext cx="8623480" cy="2388937"/>
          </a:xfrm>
          <a:prstGeom prst="rect">
            <a:avLst/>
          </a:prstGeom>
        </p:spPr>
      </p:pic>
      <p:sp>
        <p:nvSpPr>
          <p:cNvPr id="5" name="文本框 4">
            <a:extLst>
              <a:ext uri="{FF2B5EF4-FFF2-40B4-BE49-F238E27FC236}">
                <a16:creationId xmlns:a16="http://schemas.microsoft.com/office/drawing/2014/main" id="{E64B3F94-217F-924F-B070-03901F0E58E4}"/>
              </a:ext>
            </a:extLst>
          </p:cNvPr>
          <p:cNvSpPr txBox="1"/>
          <p:nvPr/>
        </p:nvSpPr>
        <p:spPr>
          <a:xfrm>
            <a:off x="10052050" y="6000750"/>
            <a:ext cx="1569660" cy="646331"/>
          </a:xfrm>
          <a:prstGeom prst="rect">
            <a:avLst/>
          </a:prstGeom>
          <a:noFill/>
        </p:spPr>
        <p:txBody>
          <a:bodyPr wrap="none" rtlCol="0">
            <a:spAutoFit/>
          </a:bodyPr>
          <a:lstStyle/>
          <a:p>
            <a:pPr algn="ctr"/>
            <a:r>
              <a:rPr kumimoji="1" lang="en-US" altLang="zh-CN" dirty="0"/>
              <a:t>cvpr2020</a:t>
            </a:r>
          </a:p>
          <a:p>
            <a:pPr algn="ctr"/>
            <a:r>
              <a:rPr kumimoji="1" lang="zh-CN" altLang="en-US" dirty="0"/>
              <a:t>最佳论文提名</a:t>
            </a:r>
          </a:p>
        </p:txBody>
      </p:sp>
    </p:spTree>
    <p:extLst>
      <p:ext uri="{BB962C8B-B14F-4D97-AF65-F5344CB8AC3E}">
        <p14:creationId xmlns:p14="http://schemas.microsoft.com/office/powerpoint/2010/main" val="1080707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7C4F5F-F162-7D41-881A-FD80BF89AE0B}"/>
              </a:ext>
            </a:extLst>
          </p:cNvPr>
          <p:cNvSpPr/>
          <p:nvPr/>
        </p:nvSpPr>
        <p:spPr>
          <a:xfrm>
            <a:off x="1347536" y="1491967"/>
            <a:ext cx="8867274" cy="3139321"/>
          </a:xfrm>
          <a:prstGeom prst="rect">
            <a:avLst/>
          </a:prstGeom>
        </p:spPr>
        <p:txBody>
          <a:bodyPr wrap="square">
            <a:spAutoFit/>
          </a:bodyPr>
          <a:lstStyle/>
          <a:p>
            <a:r>
              <a:rPr lang="zh-CN" altLang="en-US" b="0" i="0" dirty="0">
                <a:solidFill>
                  <a:srgbClr val="4D4D4D"/>
                </a:solidFill>
                <a:effectLst/>
                <a:latin typeface="-apple-system"/>
              </a:rPr>
              <a:t>类激活映射方法本质上是对于神经网络最后一层卷积层输出的特征图（</a:t>
            </a:r>
            <a:r>
              <a:rPr lang="en" altLang="zh-CN" b="0" i="0" dirty="0">
                <a:solidFill>
                  <a:srgbClr val="4D4D4D"/>
                </a:solidFill>
                <a:effectLst/>
                <a:latin typeface="-apple-system"/>
              </a:rPr>
              <a:t>feature map</a:t>
            </a:r>
            <a:r>
              <a:rPr lang="zh-CN" altLang="en" b="0" i="0" dirty="0">
                <a:solidFill>
                  <a:srgbClr val="4D4D4D"/>
                </a:solidFill>
                <a:effectLst/>
                <a:latin typeface="-apple-system"/>
              </a:rPr>
              <a:t>）</a:t>
            </a:r>
            <a:r>
              <a:rPr lang="zh-CN" altLang="en-US" b="0" i="0" dirty="0">
                <a:solidFill>
                  <a:srgbClr val="4D4D4D"/>
                </a:solidFill>
                <a:effectLst/>
                <a:latin typeface="-apple-system"/>
              </a:rPr>
              <a:t>的加权线性和（</a:t>
            </a:r>
            <a:r>
              <a:rPr lang="en" altLang="zh-CN" b="0" i="0" dirty="0">
                <a:solidFill>
                  <a:srgbClr val="4D4D4D"/>
                </a:solidFill>
                <a:effectLst/>
                <a:latin typeface="-apple-system"/>
              </a:rPr>
              <a:t>linear weighted sum</a:t>
            </a:r>
            <a:r>
              <a:rPr lang="zh-CN" altLang="en" b="0" i="0" dirty="0">
                <a:solidFill>
                  <a:srgbClr val="4D4D4D"/>
                </a:solidFill>
                <a:effectLst/>
                <a:latin typeface="-apple-system"/>
              </a:rPr>
              <a:t>）。</a:t>
            </a:r>
            <a:r>
              <a:rPr lang="zh-CN" altLang="en-US" b="0" i="0" dirty="0">
                <a:solidFill>
                  <a:srgbClr val="4D4D4D"/>
                </a:solidFill>
                <a:effectLst/>
                <a:latin typeface="-apple-system"/>
              </a:rPr>
              <a:t>当我们假设神经网络是利用区域特征（</a:t>
            </a:r>
            <a:r>
              <a:rPr lang="en" altLang="zh-CN" b="0" i="0" dirty="0">
                <a:solidFill>
                  <a:srgbClr val="4D4D4D"/>
                </a:solidFill>
                <a:effectLst/>
                <a:latin typeface="-apple-system"/>
              </a:rPr>
              <a:t>local feature)</a:t>
            </a:r>
            <a:r>
              <a:rPr lang="zh-CN" altLang="en-US" b="0" i="0" dirty="0">
                <a:solidFill>
                  <a:srgbClr val="4D4D4D"/>
                </a:solidFill>
                <a:effectLst/>
                <a:latin typeface="-apple-system"/>
              </a:rPr>
              <a:t>来判断图像是否为镜像翻转时，我们可以</a:t>
            </a:r>
            <a:r>
              <a:rPr lang="zh-CN" altLang="en-US" b="0" i="0" dirty="0">
                <a:solidFill>
                  <a:srgbClr val="FF0000"/>
                </a:solidFill>
                <a:effectLst/>
                <a:latin typeface="-apple-system"/>
              </a:rPr>
              <a:t>将类激活映射（</a:t>
            </a:r>
            <a:r>
              <a:rPr lang="en" altLang="zh-CN" b="0" i="0" dirty="0">
                <a:solidFill>
                  <a:srgbClr val="FF0000"/>
                </a:solidFill>
                <a:effectLst/>
                <a:latin typeface="-apple-system"/>
              </a:rPr>
              <a:t>CAM</a:t>
            </a:r>
            <a:r>
              <a:rPr lang="zh-CN" altLang="en" b="0" i="0" dirty="0">
                <a:solidFill>
                  <a:srgbClr val="FF0000"/>
                </a:solidFill>
                <a:effectLst/>
                <a:latin typeface="-apple-system"/>
              </a:rPr>
              <a:t>）</a:t>
            </a:r>
            <a:r>
              <a:rPr lang="zh-CN" altLang="en-US" b="0" i="0" dirty="0">
                <a:solidFill>
                  <a:srgbClr val="FF0000"/>
                </a:solidFill>
                <a:effectLst/>
                <a:latin typeface="-apple-system"/>
              </a:rPr>
              <a:t>最强的区域视为神经网络最为关注的区域特征。只需要取最后一层卷积层输出的特征图上这一区域的特征，便可以利用传统的聚类方法例如</a:t>
            </a:r>
            <a:r>
              <a:rPr lang="en" altLang="zh-CN" b="0" i="0" dirty="0">
                <a:solidFill>
                  <a:srgbClr val="FF0000"/>
                </a:solidFill>
                <a:effectLst/>
                <a:latin typeface="-apple-system"/>
              </a:rPr>
              <a:t>K-means clustering</a:t>
            </a:r>
            <a:r>
              <a:rPr lang="zh-CN" altLang="en-US" b="0" i="0" dirty="0">
                <a:solidFill>
                  <a:srgbClr val="FF0000"/>
                </a:solidFill>
                <a:effectLst/>
                <a:latin typeface="-apple-system"/>
              </a:rPr>
              <a:t>进行自动分类</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endParaRPr lang="zh-CN" altLang="en-US" b="0" i="0" dirty="0">
              <a:solidFill>
                <a:srgbClr val="4D4D4D"/>
              </a:solidFill>
              <a:effectLst/>
              <a:latin typeface="-apple-system"/>
            </a:endParaRPr>
          </a:p>
          <a:p>
            <a:r>
              <a:rPr lang="en" altLang="zh-CN" b="0" i="0" dirty="0">
                <a:solidFill>
                  <a:srgbClr val="4D4D4D"/>
                </a:solidFill>
                <a:effectLst/>
                <a:latin typeface="-apple-system"/>
              </a:rPr>
              <a:t>ResNet-50</a:t>
            </a:r>
            <a:r>
              <a:rPr lang="zh-CN" altLang="en-US" b="0" i="0" dirty="0">
                <a:solidFill>
                  <a:srgbClr val="4D4D4D"/>
                </a:solidFill>
                <a:effectLst/>
                <a:latin typeface="-apple-system"/>
              </a:rPr>
              <a:t>最后一层卷积输出的特征图为一个（</a:t>
            </a:r>
            <a:r>
              <a:rPr lang="en-US" altLang="zh-CN" b="0" i="0" dirty="0">
                <a:solidFill>
                  <a:srgbClr val="4D4D4D"/>
                </a:solidFill>
                <a:effectLst/>
                <a:latin typeface="-apple-system"/>
              </a:rPr>
              <a:t>16</a:t>
            </a:r>
            <a:r>
              <a:rPr lang="en" altLang="zh-CN" b="0" i="0" dirty="0">
                <a:solidFill>
                  <a:srgbClr val="4D4D4D"/>
                </a:solidFill>
                <a:effectLst/>
                <a:latin typeface="-apple-system"/>
              </a:rPr>
              <a:t>x16x2048</a:t>
            </a:r>
            <a:r>
              <a:rPr lang="zh-CN" altLang="en" b="0" i="0" dirty="0">
                <a:solidFill>
                  <a:srgbClr val="4D4D4D"/>
                </a:solidFill>
                <a:effectLst/>
                <a:latin typeface="-apple-system"/>
              </a:rPr>
              <a:t>）</a:t>
            </a:r>
            <a:r>
              <a:rPr lang="zh-CN" altLang="en-US" b="0" i="0" dirty="0">
                <a:solidFill>
                  <a:srgbClr val="4D4D4D"/>
                </a:solidFill>
                <a:effectLst/>
                <a:latin typeface="-apple-system"/>
              </a:rPr>
              <a:t>的三维矢量</a:t>
            </a:r>
            <a:r>
              <a:rPr lang="en" altLang="zh-CN" b="0" i="0" dirty="0">
                <a:solidFill>
                  <a:srgbClr val="4D4D4D"/>
                </a:solidFill>
                <a:effectLst/>
                <a:latin typeface="-apple-system"/>
              </a:rPr>
              <a:t>f</a:t>
            </a:r>
            <a:r>
              <a:rPr lang="zh-CN" altLang="en" b="0" i="0" dirty="0">
                <a:solidFill>
                  <a:srgbClr val="4D4D4D"/>
                </a:solidFill>
                <a:effectLst/>
                <a:latin typeface="-apple-system"/>
              </a:rPr>
              <a:t>，</a:t>
            </a:r>
            <a:r>
              <a:rPr lang="zh-CN" altLang="en-US" b="0" i="0" dirty="0">
                <a:solidFill>
                  <a:srgbClr val="4D4D4D"/>
                </a:solidFill>
                <a:effectLst/>
                <a:latin typeface="-apple-system"/>
              </a:rPr>
              <a:t>而类激活映射所得到的热图（</a:t>
            </a:r>
            <a:r>
              <a:rPr lang="en" altLang="zh-CN" b="0" i="0" dirty="0">
                <a:solidFill>
                  <a:srgbClr val="4D4D4D"/>
                </a:solidFill>
                <a:effectLst/>
                <a:latin typeface="-apple-system"/>
              </a:rPr>
              <a:t>heatmap</a:t>
            </a:r>
            <a:r>
              <a:rPr lang="zh-CN" altLang="en" b="0" i="0" dirty="0">
                <a:solidFill>
                  <a:srgbClr val="4D4D4D"/>
                </a:solidFill>
                <a:effectLst/>
                <a:latin typeface="-apple-system"/>
              </a:rPr>
              <a:t>）</a:t>
            </a:r>
            <a:r>
              <a:rPr lang="zh-CN" altLang="en-US" b="0" i="0" dirty="0">
                <a:solidFill>
                  <a:srgbClr val="4D4D4D"/>
                </a:solidFill>
                <a:effectLst/>
                <a:latin typeface="-apple-system"/>
              </a:rPr>
              <a:t>为（</a:t>
            </a:r>
            <a:r>
              <a:rPr lang="en-US" altLang="zh-CN" b="0" i="0" dirty="0">
                <a:solidFill>
                  <a:srgbClr val="4D4D4D"/>
                </a:solidFill>
                <a:effectLst/>
                <a:latin typeface="-apple-system"/>
              </a:rPr>
              <a:t>16</a:t>
            </a:r>
            <a:r>
              <a:rPr lang="en" altLang="zh-CN" b="0" i="0" dirty="0">
                <a:solidFill>
                  <a:srgbClr val="4D4D4D"/>
                </a:solidFill>
                <a:effectLst/>
                <a:latin typeface="-apple-system"/>
              </a:rPr>
              <a:t>x16</a:t>
            </a:r>
            <a:r>
              <a:rPr lang="zh-CN" altLang="en" b="0" i="0" dirty="0">
                <a:solidFill>
                  <a:srgbClr val="4D4D4D"/>
                </a:solidFill>
                <a:effectLst/>
                <a:latin typeface="-apple-system"/>
              </a:rPr>
              <a:t>）</a:t>
            </a:r>
            <a:r>
              <a:rPr lang="zh-CN" altLang="en-US" b="0" i="0" dirty="0">
                <a:solidFill>
                  <a:srgbClr val="4D4D4D"/>
                </a:solidFill>
                <a:effectLst/>
                <a:latin typeface="-apple-system"/>
              </a:rPr>
              <a:t>的二维矢量</a:t>
            </a:r>
            <a:r>
              <a:rPr lang="en" altLang="zh-CN" b="0" i="0" dirty="0">
                <a:solidFill>
                  <a:srgbClr val="4D4D4D"/>
                </a:solidFill>
                <a:effectLst/>
                <a:latin typeface="-apple-system"/>
              </a:rPr>
              <a:t>A</a:t>
            </a:r>
            <a:r>
              <a:rPr lang="zh-CN" altLang="en" b="0" i="0" dirty="0">
                <a:solidFill>
                  <a:srgbClr val="4D4D4D"/>
                </a:solidFill>
                <a:effectLst/>
                <a:latin typeface="-apple-system"/>
              </a:rPr>
              <a:t>。</a:t>
            </a:r>
            <a:r>
              <a:rPr lang="zh-CN" altLang="en-US" b="0" i="0" dirty="0">
                <a:solidFill>
                  <a:srgbClr val="4D4D4D"/>
                </a:solidFill>
                <a:effectLst/>
                <a:latin typeface="-apple-system"/>
              </a:rPr>
              <a:t>假设热图上数值最大的点为（</a:t>
            </a:r>
            <a:r>
              <a:rPr lang="en" altLang="zh-CN" b="0" i="0" dirty="0">
                <a:solidFill>
                  <a:srgbClr val="4D4D4D"/>
                </a:solidFill>
                <a:effectLst/>
                <a:latin typeface="-apple-system"/>
              </a:rPr>
              <a:t>x*</a:t>
            </a:r>
            <a:r>
              <a:rPr lang="zh-CN" altLang="en" b="0" i="0" dirty="0">
                <a:solidFill>
                  <a:srgbClr val="4D4D4D"/>
                </a:solidFill>
                <a:effectLst/>
                <a:latin typeface="-apple-system"/>
              </a:rPr>
              <a:t>，</a:t>
            </a:r>
            <a:r>
              <a:rPr lang="en" altLang="zh-CN" b="0" i="0" dirty="0">
                <a:solidFill>
                  <a:srgbClr val="4D4D4D"/>
                </a:solidFill>
                <a:effectLst/>
                <a:latin typeface="-apple-system"/>
              </a:rPr>
              <a:t>y*</a:t>
            </a:r>
            <a:r>
              <a:rPr lang="zh-CN" altLang="en" b="0" i="0" dirty="0">
                <a:solidFill>
                  <a:srgbClr val="4D4D4D"/>
                </a:solidFill>
                <a:effectLst/>
                <a:latin typeface="-apple-system"/>
              </a:rPr>
              <a:t>），</a:t>
            </a:r>
            <a:r>
              <a:rPr lang="zh-CN" altLang="en-US" b="0" i="0" dirty="0">
                <a:solidFill>
                  <a:srgbClr val="4D4D4D"/>
                </a:solidFill>
                <a:effectLst/>
                <a:latin typeface="-apple-system"/>
              </a:rPr>
              <a:t>那么我们用来聚类的区域特征即为</a:t>
            </a:r>
            <a:r>
              <a:rPr lang="en" altLang="zh-CN" b="0" i="0" dirty="0">
                <a:solidFill>
                  <a:srgbClr val="4D4D4D"/>
                </a:solidFill>
                <a:effectLst/>
                <a:latin typeface="-apple-system"/>
              </a:rPr>
              <a:t>f(x*</a:t>
            </a:r>
            <a:r>
              <a:rPr lang="zh-CN" altLang="en" b="0" i="0" dirty="0">
                <a:solidFill>
                  <a:srgbClr val="4D4D4D"/>
                </a:solidFill>
                <a:effectLst/>
                <a:latin typeface="-apple-system"/>
              </a:rPr>
              <a:t>，</a:t>
            </a:r>
            <a:r>
              <a:rPr lang="en" altLang="zh-CN" b="0" i="0" dirty="0">
                <a:solidFill>
                  <a:srgbClr val="4D4D4D"/>
                </a:solidFill>
                <a:effectLst/>
                <a:latin typeface="-apple-system"/>
              </a:rPr>
              <a:t>y*</a:t>
            </a:r>
            <a:r>
              <a:rPr lang="zh-CN" altLang="en" b="0" i="0" dirty="0">
                <a:solidFill>
                  <a:srgbClr val="4D4D4D"/>
                </a:solidFill>
                <a:effectLst/>
                <a:latin typeface="-apple-system"/>
              </a:rPr>
              <a:t>）。</a:t>
            </a:r>
            <a:endParaRPr lang="en-US" altLang="zh-CN" b="0" i="0" dirty="0">
              <a:solidFill>
                <a:srgbClr val="4D4D4D"/>
              </a:solidFill>
              <a:effectLst/>
              <a:latin typeface="-apple-system"/>
            </a:endParaRPr>
          </a:p>
          <a:p>
            <a:endParaRPr lang="zh-CN" altLang="en" b="0" i="0" dirty="0">
              <a:solidFill>
                <a:srgbClr val="4D4D4D"/>
              </a:solidFill>
              <a:effectLst/>
              <a:latin typeface="-apple-system"/>
            </a:endParaRPr>
          </a:p>
          <a:p>
            <a:r>
              <a:rPr lang="zh-CN" altLang="en-US" b="0" i="0" dirty="0">
                <a:solidFill>
                  <a:srgbClr val="4D4D4D"/>
                </a:solidFill>
                <a:effectLst/>
                <a:latin typeface="-apple-system"/>
              </a:rPr>
              <a:t>作者在多个不同图像分布上利用手性特征聚类方法对视觉手性现象进行了归因和讨论。</a:t>
            </a:r>
          </a:p>
        </p:txBody>
      </p:sp>
    </p:spTree>
    <p:extLst>
      <p:ext uri="{BB962C8B-B14F-4D97-AF65-F5344CB8AC3E}">
        <p14:creationId xmlns:p14="http://schemas.microsoft.com/office/powerpoint/2010/main" val="61859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9F89E1-D003-2146-B5CE-F9C494C8C891}"/>
              </a:ext>
            </a:extLst>
          </p:cNvPr>
          <p:cNvPicPr>
            <a:picLocks noChangeAspect="1"/>
          </p:cNvPicPr>
          <p:nvPr/>
        </p:nvPicPr>
        <p:blipFill>
          <a:blip r:embed="rId2"/>
          <a:stretch>
            <a:fillRect/>
          </a:stretch>
        </p:blipFill>
        <p:spPr>
          <a:xfrm>
            <a:off x="373035" y="0"/>
            <a:ext cx="11445930" cy="6858000"/>
          </a:xfrm>
          <a:prstGeom prst="rect">
            <a:avLst/>
          </a:prstGeom>
        </p:spPr>
      </p:pic>
    </p:spTree>
    <p:extLst>
      <p:ext uri="{BB962C8B-B14F-4D97-AF65-F5344CB8AC3E}">
        <p14:creationId xmlns:p14="http://schemas.microsoft.com/office/powerpoint/2010/main" val="336147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BAB461-A882-3447-B0EE-66434684389E}"/>
              </a:ext>
            </a:extLst>
          </p:cNvPr>
          <p:cNvPicPr>
            <a:picLocks noChangeAspect="1"/>
          </p:cNvPicPr>
          <p:nvPr/>
        </p:nvPicPr>
        <p:blipFill>
          <a:blip r:embed="rId2"/>
          <a:stretch>
            <a:fillRect/>
          </a:stretch>
        </p:blipFill>
        <p:spPr>
          <a:xfrm>
            <a:off x="203567" y="0"/>
            <a:ext cx="11784866" cy="6858000"/>
          </a:xfrm>
          <a:prstGeom prst="rect">
            <a:avLst/>
          </a:prstGeom>
        </p:spPr>
      </p:pic>
    </p:spTree>
    <p:extLst>
      <p:ext uri="{BB962C8B-B14F-4D97-AF65-F5344CB8AC3E}">
        <p14:creationId xmlns:p14="http://schemas.microsoft.com/office/powerpoint/2010/main" val="56693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99EDBF-94A1-FB46-9A67-0C1501DF0D7E}"/>
              </a:ext>
            </a:extLst>
          </p:cNvPr>
          <p:cNvPicPr>
            <a:picLocks noChangeAspect="1"/>
          </p:cNvPicPr>
          <p:nvPr/>
        </p:nvPicPr>
        <p:blipFill>
          <a:blip r:embed="rId2"/>
          <a:stretch>
            <a:fillRect/>
          </a:stretch>
        </p:blipFill>
        <p:spPr>
          <a:xfrm>
            <a:off x="795635" y="0"/>
            <a:ext cx="10600729" cy="6858000"/>
          </a:xfrm>
          <a:prstGeom prst="rect">
            <a:avLst/>
          </a:prstGeom>
        </p:spPr>
      </p:pic>
    </p:spTree>
    <p:extLst>
      <p:ext uri="{BB962C8B-B14F-4D97-AF65-F5344CB8AC3E}">
        <p14:creationId xmlns:p14="http://schemas.microsoft.com/office/powerpoint/2010/main" val="416737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368510-B6B8-5F42-85B5-EB7BC957DE95}"/>
              </a:ext>
            </a:extLst>
          </p:cNvPr>
          <p:cNvPicPr>
            <a:picLocks noChangeAspect="1"/>
          </p:cNvPicPr>
          <p:nvPr/>
        </p:nvPicPr>
        <p:blipFill>
          <a:blip r:embed="rId2"/>
          <a:stretch>
            <a:fillRect/>
          </a:stretch>
        </p:blipFill>
        <p:spPr>
          <a:xfrm>
            <a:off x="643467" y="1261618"/>
            <a:ext cx="10905066" cy="4334763"/>
          </a:xfrm>
          <a:prstGeom prst="rect">
            <a:avLst/>
          </a:prstGeom>
        </p:spPr>
      </p:pic>
    </p:spTree>
    <p:extLst>
      <p:ext uri="{BB962C8B-B14F-4D97-AF65-F5344CB8AC3E}">
        <p14:creationId xmlns:p14="http://schemas.microsoft.com/office/powerpoint/2010/main" val="197082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7A54F1-0CCE-1746-BEA9-4549DBBD8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 y="1333500"/>
            <a:ext cx="6096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869358F-1CB8-F246-BD7A-70B823C8D4A2}"/>
              </a:ext>
            </a:extLst>
          </p:cNvPr>
          <p:cNvSpPr txBox="1"/>
          <p:nvPr/>
        </p:nvSpPr>
        <p:spPr>
          <a:xfrm>
            <a:off x="7694194" y="1071890"/>
            <a:ext cx="1980029" cy="523220"/>
          </a:xfrm>
          <a:prstGeom prst="rect">
            <a:avLst/>
          </a:prstGeom>
          <a:noFill/>
        </p:spPr>
        <p:txBody>
          <a:bodyPr wrap="none" rtlCol="0">
            <a:spAutoFit/>
          </a:bodyPr>
          <a:lstStyle/>
          <a:p>
            <a:r>
              <a:rPr kumimoji="1" lang="zh-CN" altLang="en-US" sz="2800" dirty="0"/>
              <a:t>平移不变性</a:t>
            </a:r>
          </a:p>
        </p:txBody>
      </p:sp>
      <p:sp>
        <p:nvSpPr>
          <p:cNvPr id="3" name="矩形 2">
            <a:extLst>
              <a:ext uri="{FF2B5EF4-FFF2-40B4-BE49-F238E27FC236}">
                <a16:creationId xmlns:a16="http://schemas.microsoft.com/office/drawing/2014/main" id="{4CAB401D-F79F-9B40-90E1-D2EA6E90561D}"/>
              </a:ext>
            </a:extLst>
          </p:cNvPr>
          <p:cNvSpPr/>
          <p:nvPr/>
        </p:nvSpPr>
        <p:spPr>
          <a:xfrm>
            <a:off x="6709611" y="3333890"/>
            <a:ext cx="5153526" cy="2031325"/>
          </a:xfrm>
          <a:prstGeom prst="rect">
            <a:avLst/>
          </a:prstGeom>
        </p:spPr>
        <p:txBody>
          <a:bodyPr wrap="square">
            <a:spAutoFit/>
          </a:bodyPr>
          <a:lstStyle/>
          <a:p>
            <a:r>
              <a:rPr lang="zh-CN" altLang="en-US" b="0" i="0" dirty="0">
                <a:solidFill>
                  <a:srgbClr val="4D4D4D"/>
                </a:solidFill>
                <a:effectLst/>
                <a:latin typeface="-apple-system"/>
              </a:rPr>
              <a:t>虽然</a:t>
            </a:r>
            <a:r>
              <a:rPr lang="en" altLang="zh-CN" b="0" i="0" dirty="0" err="1">
                <a:solidFill>
                  <a:srgbClr val="4D4D4D"/>
                </a:solidFill>
                <a:effectLst/>
                <a:latin typeface="-apple-system"/>
              </a:rPr>
              <a:t>convNets</a:t>
            </a:r>
            <a:r>
              <a:rPr lang="zh-CN" altLang="en-US" b="0" i="0" dirty="0">
                <a:solidFill>
                  <a:srgbClr val="4D4D4D"/>
                </a:solidFill>
                <a:effectLst/>
                <a:latin typeface="-apple-system"/>
              </a:rPr>
              <a:t>具有平移不变形，但貌似这种平移不变性还不是特别理想。之前的一些研究发现，把图像在不同的位置</a:t>
            </a:r>
            <a:r>
              <a:rPr lang="en" altLang="zh-CN" b="0" i="0" dirty="0">
                <a:solidFill>
                  <a:srgbClr val="4D4D4D"/>
                </a:solidFill>
                <a:effectLst/>
                <a:latin typeface="-apple-system"/>
              </a:rPr>
              <a:t>crop</a:t>
            </a:r>
            <a:r>
              <a:rPr lang="zh-CN" altLang="en" b="0" i="0" dirty="0">
                <a:solidFill>
                  <a:srgbClr val="4D4D4D"/>
                </a:solidFill>
                <a:effectLst/>
                <a:latin typeface="-apple-system"/>
              </a:rPr>
              <a:t>，</a:t>
            </a:r>
            <a:r>
              <a:rPr lang="zh-CN" altLang="en-US" b="0" i="0" dirty="0">
                <a:solidFill>
                  <a:srgbClr val="4D4D4D"/>
                </a:solidFill>
                <a:effectLst/>
                <a:latin typeface="-apple-system"/>
              </a:rPr>
              <a:t>对裁剪的图像预测，当</a:t>
            </a:r>
            <a:r>
              <a:rPr lang="en" altLang="zh-CN" b="0" i="0" dirty="0">
                <a:solidFill>
                  <a:srgbClr val="4D4D4D"/>
                </a:solidFill>
                <a:effectLst/>
                <a:latin typeface="-apple-system"/>
              </a:rPr>
              <a:t>crop</a:t>
            </a:r>
            <a:r>
              <a:rPr lang="zh-CN" altLang="en-US" b="0" i="0" dirty="0">
                <a:solidFill>
                  <a:srgbClr val="4D4D4D"/>
                </a:solidFill>
                <a:effectLst/>
                <a:latin typeface="-apple-system"/>
              </a:rPr>
              <a:t>位置不同，图像得到的分类概率也不一样。对于其他下游任务，如检测，分割，平移都会带来一些错误的预测（</a:t>
            </a:r>
            <a:r>
              <a:rPr lang="en" altLang="zh-CN" b="0" i="0" dirty="0">
                <a:solidFill>
                  <a:srgbClr val="4D4D4D"/>
                </a:solidFill>
                <a:effectLst/>
                <a:latin typeface="-apple-system"/>
              </a:rPr>
              <a:t>aliasing</a:t>
            </a:r>
            <a:r>
              <a:rPr lang="zh-CN" altLang="en" b="0" i="0" dirty="0">
                <a:solidFill>
                  <a:srgbClr val="4D4D4D"/>
                </a:solidFill>
                <a:effectLst/>
                <a:latin typeface="-apple-system"/>
              </a:rPr>
              <a:t>）。</a:t>
            </a:r>
            <a:r>
              <a:rPr lang="zh-CN" altLang="en-US" b="0" i="0" dirty="0">
                <a:solidFill>
                  <a:srgbClr val="4D4D4D"/>
                </a:solidFill>
                <a:effectLst/>
                <a:latin typeface="-apple-system"/>
              </a:rPr>
              <a:t>此篇论文目的就是减弱这种因平移带来的错判问题（</a:t>
            </a:r>
            <a:r>
              <a:rPr lang="en" altLang="zh-CN" b="0" i="0" dirty="0">
                <a:solidFill>
                  <a:srgbClr val="4D4D4D"/>
                </a:solidFill>
                <a:effectLst/>
                <a:latin typeface="-apple-system"/>
              </a:rPr>
              <a:t>anti-aliasing</a:t>
            </a:r>
            <a:r>
              <a:rPr lang="zh-CN" altLang="en" b="0" i="0" dirty="0">
                <a:solidFill>
                  <a:srgbClr val="4D4D4D"/>
                </a:solidFill>
                <a:effectLst/>
                <a:latin typeface="-apple-system"/>
              </a:rPr>
              <a:t>）</a:t>
            </a:r>
            <a:endParaRPr lang="zh-CN" altLang="en-US" dirty="0"/>
          </a:p>
        </p:txBody>
      </p:sp>
    </p:spTree>
    <p:extLst>
      <p:ext uri="{BB962C8B-B14F-4D97-AF65-F5344CB8AC3E}">
        <p14:creationId xmlns:p14="http://schemas.microsoft.com/office/powerpoint/2010/main" val="264029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1D3C96-C10C-B644-872E-5243516FE1B2}"/>
              </a:ext>
            </a:extLst>
          </p:cNvPr>
          <p:cNvSpPr/>
          <p:nvPr/>
        </p:nvSpPr>
        <p:spPr>
          <a:xfrm>
            <a:off x="304800" y="464766"/>
            <a:ext cx="6096000" cy="923330"/>
          </a:xfrm>
          <a:prstGeom prst="rect">
            <a:avLst/>
          </a:prstGeom>
        </p:spPr>
        <p:txBody>
          <a:bodyPr>
            <a:spAutoFit/>
          </a:bodyPr>
          <a:lstStyle/>
          <a:p>
            <a:r>
              <a:rPr lang="zh-CN" altLang="en-US" b="0" i="0" dirty="0">
                <a:effectLst/>
                <a:latin typeface="-apple-system-font"/>
              </a:rPr>
              <a:t>人们普遍认为 </a:t>
            </a:r>
            <a:r>
              <a:rPr lang="en" altLang="zh-CN" b="0" i="0" dirty="0">
                <a:effectLst/>
                <a:latin typeface="-apple-system-font"/>
              </a:rPr>
              <a:t>CNN </a:t>
            </a:r>
            <a:r>
              <a:rPr lang="zh-CN" altLang="en-US" b="0" i="0" dirty="0">
                <a:effectLst/>
                <a:latin typeface="-apple-system-font"/>
              </a:rPr>
              <a:t>具有平移不变性，但为什么输入图片进行平移变换一下，结果就变化巨大呢？该问题主要和 </a:t>
            </a:r>
            <a:r>
              <a:rPr lang="en" altLang="zh-CN" b="0" i="0" dirty="0">
                <a:effectLst/>
                <a:latin typeface="-apple-system-font"/>
              </a:rPr>
              <a:t>CNN </a:t>
            </a:r>
            <a:r>
              <a:rPr lang="zh-CN" altLang="en-US" b="0" i="0" dirty="0">
                <a:effectLst/>
                <a:latin typeface="-apple-system-font"/>
              </a:rPr>
              <a:t>中的下采样有关</a:t>
            </a:r>
            <a:endParaRPr lang="zh-CN" altLang="en-US" dirty="0"/>
          </a:p>
        </p:txBody>
      </p:sp>
      <p:pic>
        <p:nvPicPr>
          <p:cNvPr id="3" name="图片 2">
            <a:extLst>
              <a:ext uri="{FF2B5EF4-FFF2-40B4-BE49-F238E27FC236}">
                <a16:creationId xmlns:a16="http://schemas.microsoft.com/office/drawing/2014/main" id="{2D8CB25E-5D18-4A48-845C-E60BD5774963}"/>
              </a:ext>
            </a:extLst>
          </p:cNvPr>
          <p:cNvPicPr>
            <a:picLocks noChangeAspect="1"/>
          </p:cNvPicPr>
          <p:nvPr/>
        </p:nvPicPr>
        <p:blipFill>
          <a:blip r:embed="rId2"/>
          <a:stretch>
            <a:fillRect/>
          </a:stretch>
        </p:blipFill>
        <p:spPr>
          <a:xfrm>
            <a:off x="936458" y="2044700"/>
            <a:ext cx="4495800" cy="1384300"/>
          </a:xfrm>
          <a:prstGeom prst="rect">
            <a:avLst/>
          </a:prstGeom>
        </p:spPr>
      </p:pic>
    </p:spTree>
    <p:extLst>
      <p:ext uri="{BB962C8B-B14F-4D97-AF65-F5344CB8AC3E}">
        <p14:creationId xmlns:p14="http://schemas.microsoft.com/office/powerpoint/2010/main" val="25172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979BEA-893A-4645-80BC-75E0BCE8814C}"/>
              </a:ext>
            </a:extLst>
          </p:cNvPr>
          <p:cNvSpPr/>
          <p:nvPr/>
        </p:nvSpPr>
        <p:spPr>
          <a:xfrm>
            <a:off x="268705" y="289900"/>
            <a:ext cx="6096000" cy="1754326"/>
          </a:xfrm>
          <a:prstGeom prst="rect">
            <a:avLst/>
          </a:prstGeom>
        </p:spPr>
        <p:txBody>
          <a:bodyPr>
            <a:spAutoFit/>
          </a:bodyPr>
          <a:lstStyle/>
          <a:p>
            <a:r>
              <a:rPr lang="zh-CN" altLang="en-US" b="0" i="0" dirty="0">
                <a:solidFill>
                  <a:srgbClr val="4D4D4D"/>
                </a:solidFill>
                <a:effectLst/>
                <a:latin typeface="-apple-system"/>
              </a:rPr>
              <a:t>实际上之前是有一些研究的，他们通常都是在下采样层之前加入高斯模糊。但作者认为，给空间位置加高斯模糊还不是最好的，因为没有考虑通道之间也有频率的变化。而且在一些情况下，过度使用高斯模糊，导致高频信息的丢失，但某些高频信息恰好是需要的（比如下图的边缘，在第三张图里面，已经很淡了）</a:t>
            </a:r>
            <a:endParaRPr lang="zh-CN" altLang="en-US" dirty="0"/>
          </a:p>
        </p:txBody>
      </p:sp>
      <p:pic>
        <p:nvPicPr>
          <p:cNvPr id="3" name="图片 2">
            <a:extLst>
              <a:ext uri="{FF2B5EF4-FFF2-40B4-BE49-F238E27FC236}">
                <a16:creationId xmlns:a16="http://schemas.microsoft.com/office/drawing/2014/main" id="{085C9FEE-7A0F-D64A-9BEE-4420E5E291DF}"/>
              </a:ext>
            </a:extLst>
          </p:cNvPr>
          <p:cNvPicPr>
            <a:picLocks noChangeAspect="1"/>
          </p:cNvPicPr>
          <p:nvPr/>
        </p:nvPicPr>
        <p:blipFill>
          <a:blip r:embed="rId2"/>
          <a:stretch>
            <a:fillRect/>
          </a:stretch>
        </p:blipFill>
        <p:spPr>
          <a:xfrm>
            <a:off x="960855" y="2240882"/>
            <a:ext cx="10807700" cy="4229100"/>
          </a:xfrm>
          <a:prstGeom prst="rect">
            <a:avLst/>
          </a:prstGeom>
        </p:spPr>
      </p:pic>
    </p:spTree>
    <p:extLst>
      <p:ext uri="{BB962C8B-B14F-4D97-AF65-F5344CB8AC3E}">
        <p14:creationId xmlns:p14="http://schemas.microsoft.com/office/powerpoint/2010/main" val="17051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图片 1">
            <a:extLst>
              <a:ext uri="{FF2B5EF4-FFF2-40B4-BE49-F238E27FC236}">
                <a16:creationId xmlns:a16="http://schemas.microsoft.com/office/drawing/2014/main" id="{49FBC3EE-A096-2148-A8D0-6F2AFF07D570}"/>
              </a:ext>
            </a:extLst>
          </p:cNvPr>
          <p:cNvPicPr>
            <a:picLocks noChangeAspect="1"/>
          </p:cNvPicPr>
          <p:nvPr/>
        </p:nvPicPr>
        <p:blipFill rotWithShape="1">
          <a:blip r:embed="rId2"/>
          <a:srcRect l="2609" r="2241" b="-1"/>
          <a:stretch/>
        </p:blipFill>
        <p:spPr>
          <a:xfrm>
            <a:off x="838199" y="735153"/>
            <a:ext cx="10515602" cy="5387693"/>
          </a:xfrm>
          <a:prstGeom prst="rect">
            <a:avLst/>
          </a:prstGeom>
        </p:spPr>
      </p:pic>
      <p:sp>
        <p:nvSpPr>
          <p:cNvPr id="3" name="文本框 2">
            <a:extLst>
              <a:ext uri="{FF2B5EF4-FFF2-40B4-BE49-F238E27FC236}">
                <a16:creationId xmlns:a16="http://schemas.microsoft.com/office/drawing/2014/main" id="{05B48834-227C-7448-B3F6-100C4ECC77EB}"/>
              </a:ext>
            </a:extLst>
          </p:cNvPr>
          <p:cNvSpPr txBox="1"/>
          <p:nvPr/>
        </p:nvSpPr>
        <p:spPr>
          <a:xfrm>
            <a:off x="1357313" y="4043363"/>
            <a:ext cx="288862" cy="369332"/>
          </a:xfrm>
          <a:prstGeom prst="rect">
            <a:avLst/>
          </a:prstGeom>
          <a:noFill/>
        </p:spPr>
        <p:txBody>
          <a:bodyPr wrap="none" rtlCol="0">
            <a:spAutoFit/>
          </a:bodyPr>
          <a:lstStyle/>
          <a:p>
            <a:r>
              <a:rPr kumimoji="1" lang="en-US" altLang="zh-CN" dirty="0">
                <a:solidFill>
                  <a:srgbClr val="FF0000"/>
                </a:solidFill>
              </a:rPr>
              <a:t>c</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7AA95464-E947-E642-8917-1A15A4F9E256}"/>
              </a:ext>
            </a:extLst>
          </p:cNvPr>
          <p:cNvSpPr txBox="1"/>
          <p:nvPr/>
        </p:nvSpPr>
        <p:spPr>
          <a:xfrm>
            <a:off x="9546808" y="3783613"/>
            <a:ext cx="288862" cy="369332"/>
          </a:xfrm>
          <a:prstGeom prst="rect">
            <a:avLst/>
          </a:prstGeom>
          <a:noFill/>
        </p:spPr>
        <p:txBody>
          <a:bodyPr wrap="none" rtlCol="0">
            <a:spAutoFit/>
          </a:bodyPr>
          <a:lstStyle/>
          <a:p>
            <a:r>
              <a:rPr kumimoji="1" lang="en-US" altLang="zh-CN" dirty="0">
                <a:solidFill>
                  <a:srgbClr val="FF0000"/>
                </a:solidFill>
              </a:rPr>
              <a:t>c</a:t>
            </a:r>
            <a:endParaRPr kumimoji="1" lang="zh-CN" altLang="en-US" dirty="0">
              <a:solidFill>
                <a:srgbClr val="FF0000"/>
              </a:solidFill>
            </a:endParaRPr>
          </a:p>
        </p:txBody>
      </p:sp>
    </p:spTree>
    <p:extLst>
      <p:ext uri="{BB962C8B-B14F-4D97-AF65-F5344CB8AC3E}">
        <p14:creationId xmlns:p14="http://schemas.microsoft.com/office/powerpoint/2010/main" val="356791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3B3DBB-0EC4-3B42-A487-EBA888DC3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219374"/>
            <a:ext cx="9002712" cy="52098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EC77DB6-A6A7-F545-A865-6FD2872E6A10}"/>
              </a:ext>
            </a:extLst>
          </p:cNvPr>
          <p:cNvSpPr txBox="1"/>
          <p:nvPr/>
        </p:nvSpPr>
        <p:spPr>
          <a:xfrm>
            <a:off x="7386638" y="5992295"/>
            <a:ext cx="4686300" cy="646331"/>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rPr>
              <a:t>当翻转了数据集里所有的图片时，神经网络所拟合的函数，还能代表原先的图像分布么？</a:t>
            </a:r>
            <a:endParaRPr kumimoji="1" lang="zh-CN" altLang="en-US"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7616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53FF231-37AC-2946-9F58-78BDD5408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80" y="234616"/>
            <a:ext cx="6266020" cy="63887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FB7EBE3-08C2-E34D-9F0B-5B49C3BC9E2D}"/>
              </a:ext>
            </a:extLst>
          </p:cNvPr>
          <p:cNvSpPr txBox="1"/>
          <p:nvPr/>
        </p:nvSpPr>
        <p:spPr>
          <a:xfrm>
            <a:off x="7116679" y="713624"/>
            <a:ext cx="2031325" cy="646331"/>
          </a:xfrm>
          <a:prstGeom prst="rect">
            <a:avLst/>
          </a:prstGeom>
          <a:noFill/>
        </p:spPr>
        <p:txBody>
          <a:bodyPr wrap="none" rtlCol="0">
            <a:spAutoFit/>
          </a:bodyPr>
          <a:lstStyle/>
          <a:p>
            <a:r>
              <a:rPr kumimoji="1" lang="zh-CN" altLang="en-US" sz="3600" dirty="0"/>
              <a:t>视觉手性</a:t>
            </a:r>
          </a:p>
        </p:txBody>
      </p:sp>
    </p:spTree>
    <p:extLst>
      <p:ext uri="{BB962C8B-B14F-4D97-AF65-F5344CB8AC3E}">
        <p14:creationId xmlns:p14="http://schemas.microsoft.com/office/powerpoint/2010/main" val="253723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54BAD1-446D-2344-A54F-1088733E0273}"/>
              </a:ext>
            </a:extLst>
          </p:cNvPr>
          <p:cNvPicPr>
            <a:picLocks noChangeAspect="1"/>
          </p:cNvPicPr>
          <p:nvPr/>
        </p:nvPicPr>
        <p:blipFill>
          <a:blip r:embed="rId2"/>
          <a:stretch>
            <a:fillRect/>
          </a:stretch>
        </p:blipFill>
        <p:spPr>
          <a:xfrm>
            <a:off x="323850" y="1136587"/>
            <a:ext cx="11544300" cy="4584825"/>
          </a:xfrm>
          <a:prstGeom prst="rect">
            <a:avLst/>
          </a:prstGeom>
        </p:spPr>
      </p:pic>
      <p:sp>
        <p:nvSpPr>
          <p:cNvPr id="5" name="矩形 4">
            <a:extLst>
              <a:ext uri="{FF2B5EF4-FFF2-40B4-BE49-F238E27FC236}">
                <a16:creationId xmlns:a16="http://schemas.microsoft.com/office/drawing/2014/main" id="{9AC02484-E675-BC48-96CA-4CD91FBF8B0E}"/>
              </a:ext>
            </a:extLst>
          </p:cNvPr>
          <p:cNvSpPr/>
          <p:nvPr/>
        </p:nvSpPr>
        <p:spPr>
          <a:xfrm>
            <a:off x="6929021" y="6344721"/>
            <a:ext cx="5262979" cy="369332"/>
          </a:xfrm>
          <a:prstGeom prst="rect">
            <a:avLst/>
          </a:prstGeom>
        </p:spPr>
        <p:txBody>
          <a:bodyPr wrap="none">
            <a:spAutoFit/>
          </a:bodyPr>
          <a:lstStyle/>
          <a:p>
            <a:r>
              <a:rPr lang="zh-CN" altLang="en-US" b="0" i="0" dirty="0">
                <a:solidFill>
                  <a:srgbClr val="333333"/>
                </a:solidFill>
                <a:effectLst/>
                <a:latin typeface="Microsoft YaHei" panose="020B0503020204020204" pitchFamily="34" charset="-122"/>
                <a:ea typeface="Microsoft YaHei" panose="020B0503020204020204" pitchFamily="34" charset="-122"/>
              </a:rPr>
              <a:t>在上面这张图中，你能判断出哪些图像被翻转了吗</a:t>
            </a:r>
            <a:endParaRPr lang="zh-CN" altLang="en-US" dirty="0"/>
          </a:p>
        </p:txBody>
      </p:sp>
    </p:spTree>
    <p:extLst>
      <p:ext uri="{BB962C8B-B14F-4D97-AF65-F5344CB8AC3E}">
        <p14:creationId xmlns:p14="http://schemas.microsoft.com/office/powerpoint/2010/main" val="1010454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F24314-2DDD-2F46-B5EC-CA6977B9188F}"/>
              </a:ext>
            </a:extLst>
          </p:cNvPr>
          <p:cNvPicPr>
            <a:picLocks noChangeAspect="1"/>
          </p:cNvPicPr>
          <p:nvPr/>
        </p:nvPicPr>
        <p:blipFill>
          <a:blip r:embed="rId2"/>
          <a:stretch>
            <a:fillRect/>
          </a:stretch>
        </p:blipFill>
        <p:spPr>
          <a:xfrm>
            <a:off x="1454149" y="1022350"/>
            <a:ext cx="10083800" cy="4127500"/>
          </a:xfrm>
          <a:prstGeom prst="rect">
            <a:avLst/>
          </a:prstGeom>
        </p:spPr>
      </p:pic>
      <p:sp>
        <p:nvSpPr>
          <p:cNvPr id="5" name="矩形 4">
            <a:extLst>
              <a:ext uri="{FF2B5EF4-FFF2-40B4-BE49-F238E27FC236}">
                <a16:creationId xmlns:a16="http://schemas.microsoft.com/office/drawing/2014/main" id="{A5D49BBC-7464-A54C-B4D9-69A0114B9E14}"/>
              </a:ext>
            </a:extLst>
          </p:cNvPr>
          <p:cNvSpPr/>
          <p:nvPr/>
        </p:nvSpPr>
        <p:spPr>
          <a:xfrm>
            <a:off x="2862261" y="5388272"/>
            <a:ext cx="7510463" cy="923330"/>
          </a:xfrm>
          <a:prstGeom prst="rect">
            <a:avLst/>
          </a:prstGeom>
        </p:spPr>
        <p:txBody>
          <a:bodyPr wrap="square">
            <a:spAutoFit/>
          </a:bodyPr>
          <a:lstStyle/>
          <a:p>
            <a:r>
              <a:rPr lang="zh-CN" altLang="en-US" b="0" i="0" dirty="0">
                <a:solidFill>
                  <a:srgbClr val="333333"/>
                </a:solidFill>
                <a:effectLst/>
                <a:latin typeface="Microsoft YaHei" panose="020B0503020204020204" pitchFamily="34" charset="-122"/>
                <a:ea typeface="Microsoft YaHei" panose="020B0503020204020204" pitchFamily="34" charset="-122"/>
              </a:rPr>
              <a:t>图一：镜像翻转（线索：文字）。我们可以很容易看出来文字被翻转过了。</a:t>
            </a:r>
          </a:p>
          <a:p>
            <a:r>
              <a:rPr lang="zh-CN" altLang="en-US" b="0" i="0" dirty="0">
                <a:solidFill>
                  <a:srgbClr val="333333"/>
                </a:solidFill>
                <a:effectLst/>
                <a:latin typeface="Microsoft YaHei" panose="020B0503020204020204" pitchFamily="34" charset="-122"/>
                <a:ea typeface="Microsoft YaHei" panose="020B0503020204020204" pitchFamily="34" charset="-122"/>
              </a:rPr>
              <a:t>图二：没有翻转（线索：纽扣）。男士衬衫的纽扣一般位于身体右侧。</a:t>
            </a:r>
          </a:p>
          <a:p>
            <a:r>
              <a:rPr lang="zh-CN" altLang="en-US" b="0" i="0" dirty="0">
                <a:solidFill>
                  <a:srgbClr val="333333"/>
                </a:solidFill>
                <a:effectLst/>
                <a:latin typeface="Microsoft YaHei" panose="020B0503020204020204" pitchFamily="34" charset="-122"/>
                <a:ea typeface="Microsoft YaHei" panose="020B0503020204020204" pitchFamily="34" charset="-122"/>
              </a:rPr>
              <a:t>图三：镜像翻转（线索：吉他）。吉他手的主手应当在吉他右侧。</a:t>
            </a:r>
          </a:p>
        </p:txBody>
      </p:sp>
    </p:spTree>
    <p:extLst>
      <p:ext uri="{BB962C8B-B14F-4D97-AF65-F5344CB8AC3E}">
        <p14:creationId xmlns:p14="http://schemas.microsoft.com/office/powerpoint/2010/main" val="253136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4DAE9-99A0-3343-8827-5D35B3C2BC06}"/>
              </a:ext>
            </a:extLst>
          </p:cNvPr>
          <p:cNvSpPr/>
          <p:nvPr/>
        </p:nvSpPr>
        <p:spPr>
          <a:xfrm>
            <a:off x="5923547" y="5120715"/>
            <a:ext cx="6096000" cy="1477328"/>
          </a:xfrm>
          <a:prstGeom prst="rect">
            <a:avLst/>
          </a:prstGeom>
        </p:spPr>
        <p:txBody>
          <a:bodyPr>
            <a:spAutoFit/>
          </a:bodyPr>
          <a:lstStyle/>
          <a:p>
            <a:r>
              <a:rPr lang="zh-CN" altLang="en-US" b="0" i="0" dirty="0">
                <a:solidFill>
                  <a:srgbClr val="4D4D4D"/>
                </a:solidFill>
                <a:effectLst/>
                <a:latin typeface="-apple-system"/>
              </a:rPr>
              <a:t>当一个图像分布具备视觉手性时，使用镜像翻转作为数据增强方法将不可避免的改变一个数据集所代表的分布。换句话说，只有当一个图像分布不具备视觉手性的时候，我们才能在不改变原先图像分布的前提下，使用镜像翻转来增强数据集。</a:t>
            </a:r>
            <a:endParaRPr lang="zh-CN" altLang="en-US" dirty="0"/>
          </a:p>
        </p:txBody>
      </p:sp>
      <p:pic>
        <p:nvPicPr>
          <p:cNvPr id="3" name="图片 2">
            <a:extLst>
              <a:ext uri="{FF2B5EF4-FFF2-40B4-BE49-F238E27FC236}">
                <a16:creationId xmlns:a16="http://schemas.microsoft.com/office/drawing/2014/main" id="{7FEA31C6-44FE-624E-807E-B0EAD6F49BC0}"/>
              </a:ext>
            </a:extLst>
          </p:cNvPr>
          <p:cNvPicPr>
            <a:picLocks noChangeAspect="1"/>
          </p:cNvPicPr>
          <p:nvPr/>
        </p:nvPicPr>
        <p:blipFill>
          <a:blip r:embed="rId2"/>
          <a:stretch>
            <a:fillRect/>
          </a:stretch>
        </p:blipFill>
        <p:spPr>
          <a:xfrm>
            <a:off x="341229" y="232539"/>
            <a:ext cx="7286792" cy="4888176"/>
          </a:xfrm>
          <a:prstGeom prst="rect">
            <a:avLst/>
          </a:prstGeom>
        </p:spPr>
      </p:pic>
    </p:spTree>
    <p:extLst>
      <p:ext uri="{BB962C8B-B14F-4D97-AF65-F5344CB8AC3E}">
        <p14:creationId xmlns:p14="http://schemas.microsoft.com/office/powerpoint/2010/main" val="37328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8382ED-072A-AE4B-AF24-B27F4EA6B2C5}"/>
              </a:ext>
            </a:extLst>
          </p:cNvPr>
          <p:cNvPicPr>
            <a:picLocks noChangeAspect="1"/>
          </p:cNvPicPr>
          <p:nvPr/>
        </p:nvPicPr>
        <p:blipFill>
          <a:blip r:embed="rId2"/>
          <a:stretch>
            <a:fillRect/>
          </a:stretch>
        </p:blipFill>
        <p:spPr>
          <a:xfrm>
            <a:off x="223838" y="1002506"/>
            <a:ext cx="5975693" cy="4852987"/>
          </a:xfrm>
          <a:prstGeom prst="rect">
            <a:avLst/>
          </a:prstGeom>
        </p:spPr>
      </p:pic>
      <p:pic>
        <p:nvPicPr>
          <p:cNvPr id="6" name="图片 5">
            <a:extLst>
              <a:ext uri="{FF2B5EF4-FFF2-40B4-BE49-F238E27FC236}">
                <a16:creationId xmlns:a16="http://schemas.microsoft.com/office/drawing/2014/main" id="{7D4511E5-F1BB-BF4E-A75C-80F0B5B67F5E}"/>
              </a:ext>
            </a:extLst>
          </p:cNvPr>
          <p:cNvPicPr>
            <a:picLocks noChangeAspect="1"/>
          </p:cNvPicPr>
          <p:nvPr/>
        </p:nvPicPr>
        <p:blipFill>
          <a:blip r:embed="rId3"/>
          <a:stretch>
            <a:fillRect/>
          </a:stretch>
        </p:blipFill>
        <p:spPr>
          <a:xfrm>
            <a:off x="6118918" y="1002506"/>
            <a:ext cx="6073082" cy="4404518"/>
          </a:xfrm>
          <a:prstGeom prst="rect">
            <a:avLst/>
          </a:prstGeom>
        </p:spPr>
      </p:pic>
      <p:sp>
        <p:nvSpPr>
          <p:cNvPr id="7" name="框架 6">
            <a:extLst>
              <a:ext uri="{FF2B5EF4-FFF2-40B4-BE49-F238E27FC236}">
                <a16:creationId xmlns:a16="http://schemas.microsoft.com/office/drawing/2014/main" id="{9BFF2BBA-6AD6-5041-A867-733D0E255953}"/>
              </a:ext>
            </a:extLst>
          </p:cNvPr>
          <p:cNvSpPr/>
          <p:nvPr/>
        </p:nvSpPr>
        <p:spPr>
          <a:xfrm>
            <a:off x="2171700" y="1557338"/>
            <a:ext cx="1228725" cy="3429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 name="框架 7">
            <a:extLst>
              <a:ext uri="{FF2B5EF4-FFF2-40B4-BE49-F238E27FC236}">
                <a16:creationId xmlns:a16="http://schemas.microsoft.com/office/drawing/2014/main" id="{2CABF433-3422-0D42-833A-E69529DB1C62}"/>
              </a:ext>
            </a:extLst>
          </p:cNvPr>
          <p:cNvSpPr/>
          <p:nvPr/>
        </p:nvSpPr>
        <p:spPr>
          <a:xfrm>
            <a:off x="7232984" y="4007770"/>
            <a:ext cx="3270584" cy="3429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 name="框架 8">
            <a:extLst>
              <a:ext uri="{FF2B5EF4-FFF2-40B4-BE49-F238E27FC236}">
                <a16:creationId xmlns:a16="http://schemas.microsoft.com/office/drawing/2014/main" id="{4C22C68A-BF07-2544-A427-8850649EF6AA}"/>
              </a:ext>
            </a:extLst>
          </p:cNvPr>
          <p:cNvSpPr/>
          <p:nvPr/>
        </p:nvSpPr>
        <p:spPr>
          <a:xfrm>
            <a:off x="1383937" y="2833040"/>
            <a:ext cx="2742895" cy="3429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框架 9">
            <a:extLst>
              <a:ext uri="{FF2B5EF4-FFF2-40B4-BE49-F238E27FC236}">
                <a16:creationId xmlns:a16="http://schemas.microsoft.com/office/drawing/2014/main" id="{F73BDE5D-B21E-E146-9440-D86FE09AA84C}"/>
              </a:ext>
            </a:extLst>
          </p:cNvPr>
          <p:cNvSpPr/>
          <p:nvPr/>
        </p:nvSpPr>
        <p:spPr>
          <a:xfrm>
            <a:off x="3894150" y="4931280"/>
            <a:ext cx="1228725" cy="3429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1" name="框架 10">
            <a:extLst>
              <a:ext uri="{FF2B5EF4-FFF2-40B4-BE49-F238E27FC236}">
                <a16:creationId xmlns:a16="http://schemas.microsoft.com/office/drawing/2014/main" id="{F341EBD5-DAF6-454A-988B-C798783FB10A}"/>
              </a:ext>
            </a:extLst>
          </p:cNvPr>
          <p:cNvSpPr/>
          <p:nvPr/>
        </p:nvSpPr>
        <p:spPr>
          <a:xfrm>
            <a:off x="5975990" y="1002506"/>
            <a:ext cx="2742895" cy="3429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Tree>
    <p:extLst>
      <p:ext uri="{BB962C8B-B14F-4D97-AF65-F5344CB8AC3E}">
        <p14:creationId xmlns:p14="http://schemas.microsoft.com/office/powerpoint/2010/main" val="390210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559C59-F99C-3E40-A87E-E228BC089007}"/>
              </a:ext>
            </a:extLst>
          </p:cNvPr>
          <p:cNvPicPr>
            <a:picLocks noChangeAspect="1"/>
          </p:cNvPicPr>
          <p:nvPr/>
        </p:nvPicPr>
        <p:blipFill>
          <a:blip r:embed="rId2"/>
          <a:stretch>
            <a:fillRect/>
          </a:stretch>
        </p:blipFill>
        <p:spPr>
          <a:xfrm>
            <a:off x="0" y="0"/>
            <a:ext cx="7022977" cy="6643687"/>
          </a:xfrm>
          <a:prstGeom prst="rect">
            <a:avLst/>
          </a:prstGeom>
        </p:spPr>
      </p:pic>
      <p:sp>
        <p:nvSpPr>
          <p:cNvPr id="3" name="矩形 2">
            <a:extLst>
              <a:ext uri="{FF2B5EF4-FFF2-40B4-BE49-F238E27FC236}">
                <a16:creationId xmlns:a16="http://schemas.microsoft.com/office/drawing/2014/main" id="{F95C45AB-8E52-F844-A822-021D1480FEE3}"/>
              </a:ext>
            </a:extLst>
          </p:cNvPr>
          <p:cNvSpPr/>
          <p:nvPr/>
        </p:nvSpPr>
        <p:spPr>
          <a:xfrm>
            <a:off x="7334250" y="1443841"/>
            <a:ext cx="4324350" cy="3970318"/>
          </a:xfrm>
          <a:prstGeom prst="rect">
            <a:avLst/>
          </a:prstGeom>
        </p:spPr>
        <p:txBody>
          <a:bodyPr wrap="square">
            <a:spAutoFit/>
          </a:bodyPr>
          <a:lstStyle/>
          <a:p>
            <a:r>
              <a:rPr lang="zh-CN" altLang="en-US" b="0" i="0" dirty="0">
                <a:solidFill>
                  <a:srgbClr val="4D4D4D"/>
                </a:solidFill>
                <a:effectLst/>
                <a:latin typeface="-apple-system"/>
              </a:rPr>
              <a:t>不用随机剪裁（</a:t>
            </a:r>
            <a:r>
              <a:rPr lang="en" altLang="zh-CN" b="0" i="0" dirty="0">
                <a:solidFill>
                  <a:srgbClr val="4D4D4D"/>
                </a:solidFill>
                <a:effectLst/>
                <a:latin typeface="-apple-system"/>
              </a:rPr>
              <a:t>random cropping</a:t>
            </a:r>
            <a:r>
              <a:rPr lang="zh-CN" altLang="en" b="0" i="0" dirty="0">
                <a:solidFill>
                  <a:srgbClr val="4D4D4D"/>
                </a:solidFill>
                <a:effectLst/>
                <a:latin typeface="-apple-system"/>
              </a:rPr>
              <a:t>）</a:t>
            </a:r>
            <a:r>
              <a:rPr lang="zh-CN" altLang="en-US" b="0" i="0" dirty="0">
                <a:solidFill>
                  <a:srgbClr val="4D4D4D"/>
                </a:solidFill>
                <a:effectLst/>
                <a:latin typeface="-apple-system"/>
              </a:rPr>
              <a:t>时，神经网络在测试集上取得了高达</a:t>
            </a:r>
            <a:r>
              <a:rPr lang="en-US" altLang="zh-CN" b="0" i="0" dirty="0">
                <a:solidFill>
                  <a:srgbClr val="4D4D4D"/>
                </a:solidFill>
                <a:effectLst/>
                <a:latin typeface="-apple-system"/>
              </a:rPr>
              <a:t>92%</a:t>
            </a:r>
            <a:r>
              <a:rPr lang="zh-CN" altLang="en-US" b="0" i="0" dirty="0">
                <a:solidFill>
                  <a:srgbClr val="4D4D4D"/>
                </a:solidFill>
                <a:effectLst/>
                <a:latin typeface="-apple-system"/>
              </a:rPr>
              <a:t>的精度。然而因为有</a:t>
            </a:r>
            <a:r>
              <a:rPr lang="en" altLang="zh-CN" b="0" i="0" dirty="0">
                <a:solidFill>
                  <a:srgbClr val="4D4D4D"/>
                </a:solidFill>
                <a:effectLst/>
                <a:latin typeface="-apple-system"/>
              </a:rPr>
              <a:t>JPEG</a:t>
            </a:r>
            <a:r>
              <a:rPr lang="zh-CN" altLang="en-US" b="0" i="0" dirty="0">
                <a:solidFill>
                  <a:srgbClr val="4D4D4D"/>
                </a:solidFill>
                <a:effectLst/>
                <a:latin typeface="-apple-system"/>
              </a:rPr>
              <a:t>压缩失真的可能性存在（</a:t>
            </a:r>
            <a:r>
              <a:rPr lang="en" altLang="zh-CN" b="0" i="0" dirty="0">
                <a:solidFill>
                  <a:srgbClr val="4D4D4D"/>
                </a:solidFill>
                <a:effectLst/>
                <a:latin typeface="-apple-system"/>
              </a:rPr>
              <a:t>JPEG edge artifact</a:t>
            </a:r>
            <a:r>
              <a:rPr lang="zh-CN" altLang="en-US" b="0" i="0" dirty="0">
                <a:solidFill>
                  <a:srgbClr val="4D4D4D"/>
                </a:solidFill>
                <a:effectLst/>
                <a:latin typeface="-apple-system"/>
              </a:rPr>
              <a:t>一般出现于图片的边缘），作者同样使用随机剪裁进行了训练，并仍旧取得了高达</a:t>
            </a:r>
            <a:r>
              <a:rPr lang="en-US" altLang="zh-CN" b="0" i="0" dirty="0">
                <a:solidFill>
                  <a:srgbClr val="4D4D4D"/>
                </a:solidFill>
                <a:effectLst/>
                <a:latin typeface="-apple-system"/>
              </a:rPr>
              <a:t>80%</a:t>
            </a:r>
            <a:r>
              <a:rPr lang="zh-CN" altLang="en-US" b="0" i="0" dirty="0">
                <a:solidFill>
                  <a:srgbClr val="4D4D4D"/>
                </a:solidFill>
                <a:effectLst/>
                <a:latin typeface="-apple-system"/>
              </a:rPr>
              <a:t>的精度。考虑到大量</a:t>
            </a:r>
            <a:r>
              <a:rPr lang="en" altLang="zh-CN" b="0" i="0" dirty="0">
                <a:solidFill>
                  <a:srgbClr val="4D4D4D"/>
                </a:solidFill>
                <a:effectLst/>
                <a:latin typeface="-apple-system"/>
              </a:rPr>
              <a:t>Instagram</a:t>
            </a:r>
            <a:r>
              <a:rPr lang="zh-CN" altLang="en-US" b="0" i="0" dirty="0">
                <a:solidFill>
                  <a:srgbClr val="4D4D4D"/>
                </a:solidFill>
                <a:effectLst/>
                <a:latin typeface="-apple-system"/>
              </a:rPr>
              <a:t>图片有配文字，而文字是最明显的视觉手性现象，作者用文字识别器滤除了</a:t>
            </a:r>
            <a:r>
              <a:rPr lang="en" altLang="zh-CN" b="0" i="0" dirty="0">
                <a:solidFill>
                  <a:srgbClr val="4D4D4D"/>
                </a:solidFill>
                <a:effectLst/>
                <a:latin typeface="-apple-system"/>
              </a:rPr>
              <a:t>Instagram</a:t>
            </a:r>
            <a:r>
              <a:rPr lang="zh-CN" altLang="en-US" b="0" i="0" dirty="0">
                <a:solidFill>
                  <a:srgbClr val="4D4D4D"/>
                </a:solidFill>
                <a:effectLst/>
                <a:latin typeface="-apple-system"/>
              </a:rPr>
              <a:t>中含有文字的图片重新进行了训练，但仍旧在测试集上取得了</a:t>
            </a:r>
            <a:r>
              <a:rPr lang="en-US" altLang="zh-CN" b="0" i="0" dirty="0">
                <a:solidFill>
                  <a:srgbClr val="4D4D4D"/>
                </a:solidFill>
                <a:effectLst/>
                <a:latin typeface="-apple-system"/>
              </a:rPr>
              <a:t>74%</a:t>
            </a:r>
            <a:r>
              <a:rPr lang="zh-CN" altLang="en-US" b="0" i="0" dirty="0">
                <a:solidFill>
                  <a:srgbClr val="4D4D4D"/>
                </a:solidFill>
                <a:effectLst/>
                <a:latin typeface="-apple-system"/>
              </a:rPr>
              <a:t>的高精度。值得一提的是这些训练出来的模型具有一定程度的泛化能力，可以不经训练，在其他的互联网图片集（</a:t>
            </a:r>
            <a:r>
              <a:rPr lang="en" altLang="zh-CN" b="0" i="0" dirty="0">
                <a:solidFill>
                  <a:srgbClr val="4D4D4D"/>
                </a:solidFill>
                <a:effectLst/>
                <a:latin typeface="-apple-system"/>
              </a:rPr>
              <a:t>Flickr F100M</a:t>
            </a:r>
            <a:r>
              <a:rPr lang="zh-CN" altLang="en" b="0" i="0" dirty="0">
                <a:solidFill>
                  <a:srgbClr val="4D4D4D"/>
                </a:solidFill>
                <a:effectLst/>
                <a:latin typeface="-apple-system"/>
              </a:rPr>
              <a:t>）</a:t>
            </a:r>
            <a:r>
              <a:rPr lang="zh-CN" altLang="en-US" b="0" i="0" dirty="0">
                <a:solidFill>
                  <a:srgbClr val="4D4D4D"/>
                </a:solidFill>
                <a:effectLst/>
                <a:latin typeface="-apple-system"/>
              </a:rPr>
              <a:t>上取得高于</a:t>
            </a:r>
            <a:r>
              <a:rPr lang="en-US" altLang="zh-CN" b="0" i="0" dirty="0">
                <a:solidFill>
                  <a:srgbClr val="4D4D4D"/>
                </a:solidFill>
                <a:effectLst/>
                <a:latin typeface="-apple-system"/>
              </a:rPr>
              <a:t>50%</a:t>
            </a:r>
            <a:r>
              <a:rPr lang="zh-CN" altLang="en-US" b="0" i="0" dirty="0">
                <a:solidFill>
                  <a:srgbClr val="4D4D4D"/>
                </a:solidFill>
                <a:effectLst/>
                <a:latin typeface="-apple-system"/>
              </a:rPr>
              <a:t>的精度。</a:t>
            </a:r>
            <a:endParaRPr lang="zh-CN" altLang="en-US" dirty="0"/>
          </a:p>
        </p:txBody>
      </p:sp>
    </p:spTree>
    <p:extLst>
      <p:ext uri="{BB962C8B-B14F-4D97-AF65-F5344CB8AC3E}">
        <p14:creationId xmlns:p14="http://schemas.microsoft.com/office/powerpoint/2010/main" val="429132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1531DA8-041A-3341-9475-CFCC18E938E9}"/>
              </a:ext>
            </a:extLst>
          </p:cNvPr>
          <p:cNvPicPr>
            <a:picLocks noChangeAspect="1"/>
          </p:cNvPicPr>
          <p:nvPr/>
        </p:nvPicPr>
        <p:blipFill>
          <a:blip r:embed="rId2"/>
          <a:stretch>
            <a:fillRect/>
          </a:stretch>
        </p:blipFill>
        <p:spPr>
          <a:xfrm>
            <a:off x="124995" y="213560"/>
            <a:ext cx="5613400" cy="800100"/>
          </a:xfrm>
          <a:prstGeom prst="rect">
            <a:avLst/>
          </a:prstGeom>
        </p:spPr>
      </p:pic>
      <p:pic>
        <p:nvPicPr>
          <p:cNvPr id="3" name="图片 2">
            <a:extLst>
              <a:ext uri="{FF2B5EF4-FFF2-40B4-BE49-F238E27FC236}">
                <a16:creationId xmlns:a16="http://schemas.microsoft.com/office/drawing/2014/main" id="{9385B699-61E7-E54F-9420-170FC9FEE9A8}"/>
              </a:ext>
            </a:extLst>
          </p:cNvPr>
          <p:cNvPicPr>
            <a:picLocks noChangeAspect="1"/>
          </p:cNvPicPr>
          <p:nvPr/>
        </p:nvPicPr>
        <p:blipFill>
          <a:blip r:embed="rId3"/>
          <a:stretch>
            <a:fillRect/>
          </a:stretch>
        </p:blipFill>
        <p:spPr>
          <a:xfrm>
            <a:off x="2390942" y="1582905"/>
            <a:ext cx="7175500" cy="3429000"/>
          </a:xfrm>
          <a:prstGeom prst="rect">
            <a:avLst/>
          </a:prstGeom>
        </p:spPr>
      </p:pic>
    </p:spTree>
    <p:extLst>
      <p:ext uri="{BB962C8B-B14F-4D97-AF65-F5344CB8AC3E}">
        <p14:creationId xmlns:p14="http://schemas.microsoft.com/office/powerpoint/2010/main" val="41103480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779</Words>
  <Application>Microsoft Macintosh PowerPoint</Application>
  <PresentationFormat>宽屏</PresentationFormat>
  <Paragraphs>21</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-apple-system</vt:lpstr>
      <vt:lpstr>-apple-system-font</vt:lpstr>
      <vt:lpstr>等线</vt:lpstr>
      <vt:lpstr>等线</vt:lpstr>
      <vt:lpstr>等线 Light</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T158528</dc:creator>
  <cp:lastModifiedBy>T158528</cp:lastModifiedBy>
  <cp:revision>4</cp:revision>
  <dcterms:created xsi:type="dcterms:W3CDTF">2020-10-16T13:11:30Z</dcterms:created>
  <dcterms:modified xsi:type="dcterms:W3CDTF">2020-10-17T01:26:00Z</dcterms:modified>
</cp:coreProperties>
</file>